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992" autoAdjust="0"/>
  </p:normalViewPr>
  <p:slideViewPr>
    <p:cSldViewPr snapToGrid="0">
      <p:cViewPr varScale="1">
        <p:scale>
          <a:sx n="82" d="100"/>
          <a:sy n="82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8F3B-0951-4FC9-8976-F44E11C732B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0A99F-E9B1-44C2-8216-7D2C1E6F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0A99F-E9B1-44C2-8216-7D2C1E6FD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9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0A99F-E9B1-44C2-8216-7D2C1E6FD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FCC9-22AC-4E86-A8AC-777E3A016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CD21C-28AA-4BC5-9181-39F09EA91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9243-E142-41C4-AFA5-1BB7E445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8BFE-50A1-4948-9CC3-20F45C32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D0049-582B-4A80-A46E-06FE0023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4F8-FE87-401D-9755-0FFE0628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73154-FF1A-45AC-9ABC-F42EC30D8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E5CC-6D22-4378-A247-884B0C46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12A68-17D3-49C0-A774-8F2AE0D8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1550-3309-477A-B585-F899F21D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2A775-B208-4FA6-B4D8-0D151D42D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18A46-8EC4-4987-BFF7-B6B18CC2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4CD4-57D4-4540-93B9-EA0EFD2B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3168-81A5-404F-ADB0-E57342EC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1F8BC-24FF-4AED-A288-7BB207D8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5F95-CCC2-40E1-A446-A4B58F38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38C2-0DCE-4323-B749-146C62F2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CD77-9668-46CE-A9E1-7E064679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08D51-7B7B-43C1-8EC4-4B0F50C2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1EAA-1FDE-4BC3-B8AC-61F23D97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8BFB-336E-4918-8FE2-F1F8AC35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331D0-2DD6-491B-8970-3CB7B0FA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06C66-CD38-4D2A-AD5E-CF50FCF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0409-7D4D-4A0E-97A2-C8F394C4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3D63-6C1D-4F07-B9F8-F92AD46A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3CE9-139E-4957-AC8F-3CE5C7B7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CAD5-6725-4702-98F0-804949C40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FEBF7-DADA-40F5-9396-D7E22AA54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823AA-FB53-4CCE-B801-68355033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5E9F1-CD59-47C2-9EA6-65AFA698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8A8F-2E14-456C-9041-F4497401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2B9E-7655-43CE-A279-990DD54E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8E742-61AD-4E05-BCC3-8A14F5EE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1AAFF-D2B6-4F1A-99C0-512823ED8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CA8AF-8F14-48B1-A884-EB90A955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8FFEF-8BE1-47A7-A7B2-FA0570BCB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5ED6E-C64E-41CB-A90A-31A5D70C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BE51A-366F-4DB6-9BD8-312EE922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C652D-E1E4-4C76-97DA-D564EEC9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F71F-85A0-413B-8154-05C98072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23789-A28A-4DB0-B846-6E6F3755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110E8-3F7E-403F-BCF0-E78B73ED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5DD89-EBB9-460B-BC6D-31FC6ECA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28AE9-EA55-47C7-9D14-9FD53602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911B3-1278-4FB4-8175-E2565EE3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2083A-2AC0-4FF4-81EC-E2303C58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1C9F-505E-433B-BD43-250F9B05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C158-F93F-4F0D-8C4C-7193C3BF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DE75C-C463-40FB-B54E-4387BDBB1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F17B-74C5-4C3B-9D82-A5CD9FE2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ABC3F-402A-4023-B64C-2A14704E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96B5A-8A53-41C6-91A5-A0EDAF19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978C-CE72-4366-9E14-2609E5E5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E4F8A-6131-4F5B-8B10-B07842716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C232-1E02-43FC-835B-8071DD7AC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6EA0E-7447-4715-9900-972DD0DA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6C955-746A-41C9-AFF1-E64CF970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A99D-8321-47E8-8E8A-7F7C394D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7D85-B39C-49CA-92AE-ED5293C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94D8-2B62-4569-833F-7670EB465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4587C-2579-43EE-B411-C18FBECFC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900C-1F9D-4E5A-99C8-C5008AA974C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4275-962E-4AAC-B37D-A3E427F4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43D2C-09AF-4939-A4C2-5810091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795A-C3B8-4EAD-A214-40DA951B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0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651E-86BA-4C8C-A397-2DBD672DC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VILLAGE ADMINISTRATOR’S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END-OF-YEAR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C041B-E7DF-42FF-8998-87C61B418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881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73BC-7D44-411E-9A0C-184D281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4" y="457200"/>
            <a:ext cx="4070461" cy="8388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OTHER</a:t>
            </a:r>
            <a:r>
              <a:rPr lang="en-US" b="1" dirty="0"/>
              <a:t>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9CF863B-9F73-4DAF-A48D-3483885949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438369" y="1296063"/>
            <a:ext cx="5790208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261B-DA3E-490B-9BD6-3DF50CAA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564" y="1649017"/>
            <a:ext cx="3932237" cy="4873625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Sleepy Hollow Lighthouse -</a:t>
            </a:r>
            <a:r>
              <a:rPr lang="en-US" sz="2000" dirty="0"/>
              <a:t> A $3.4 million project to restore the historic lighthouse to be complete in the summer of 2023.  </a:t>
            </a:r>
          </a:p>
          <a:p>
            <a:endParaRPr lang="en-US" sz="2000" b="1" u="sng" dirty="0"/>
          </a:p>
          <a:p>
            <a:r>
              <a:rPr lang="en-US" sz="2000" b="1" u="sng" dirty="0"/>
              <a:t>Kingsland Point Park Seawall -</a:t>
            </a:r>
            <a:r>
              <a:rPr lang="en-US" sz="2000" dirty="0"/>
              <a:t> A two year $6 million project to restore the entire seawall at Kingsland Point Park.</a:t>
            </a:r>
          </a:p>
          <a:p>
            <a:endParaRPr lang="en-US" sz="2000" b="1" u="sng" dirty="0"/>
          </a:p>
          <a:p>
            <a:r>
              <a:rPr lang="en-US" sz="2000" b="1" u="sng" dirty="0"/>
              <a:t>Chick Galella Memorial </a:t>
            </a:r>
            <a:r>
              <a:rPr lang="en-US" sz="2000" dirty="0"/>
              <a:t>- Spearheaded by Boy Scout Dylan Smith with assistance from Sleepy Hollow, Tarrytown and the School District.  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15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7347-4EAA-49BF-A988-084EAFDC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83" y="576469"/>
            <a:ext cx="9958083" cy="74344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HAPPY HOLIDAYS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E6B3E9E-0EDE-485E-B4D3-F9001A3140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2811325" y="152717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90705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747E-163B-47B5-B72E-8DC372EB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500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PROJECTS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FAE610-4853-4E32-89CD-2412B6E4B5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6164121" y="894233"/>
            <a:ext cx="3971100" cy="5029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DFC10-F6FD-4E72-A017-2638A7A01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3283"/>
            <a:ext cx="4169534" cy="4810540"/>
          </a:xfrm>
        </p:spPr>
        <p:txBody>
          <a:bodyPr>
            <a:normAutofit fontScale="55000" lnSpcReduction="20000"/>
          </a:bodyPr>
          <a:lstStyle/>
          <a:p>
            <a:endParaRPr lang="en-US" sz="2500" b="1" dirty="0"/>
          </a:p>
          <a:p>
            <a:r>
              <a:rPr lang="en-US" sz="2500" b="1" dirty="0"/>
              <a:t>STREETS AND SIDEWALKS </a:t>
            </a:r>
          </a:p>
          <a:p>
            <a:r>
              <a:rPr lang="en-US" sz="2500" dirty="0"/>
              <a:t>     Clinton Avenue Sidewalk Project  </a:t>
            </a:r>
          </a:p>
          <a:p>
            <a:r>
              <a:rPr lang="en-US" sz="2500" dirty="0"/>
              <a:t>     Beekman Avenue Sidewalks/Traffic Signal </a:t>
            </a:r>
          </a:p>
          <a:p>
            <a:r>
              <a:rPr lang="en-US" sz="2500" dirty="0"/>
              <a:t> </a:t>
            </a:r>
          </a:p>
          <a:p>
            <a:r>
              <a:rPr lang="en-US" sz="2500" b="1" dirty="0"/>
              <a:t>WATER AND SEWER </a:t>
            </a:r>
          </a:p>
          <a:p>
            <a:r>
              <a:rPr lang="en-US" sz="2500" dirty="0"/>
              <a:t>     Route 9 Culvert Repair  </a:t>
            </a:r>
          </a:p>
          <a:p>
            <a:r>
              <a:rPr lang="en-US" sz="2500" dirty="0"/>
              <a:t>     North Washington Drainage Project   </a:t>
            </a:r>
          </a:p>
          <a:p>
            <a:endParaRPr lang="en-US" sz="2500" dirty="0"/>
          </a:p>
          <a:p>
            <a:r>
              <a:rPr lang="en-US" sz="2500" b="1" dirty="0"/>
              <a:t>ENVIRONMENT </a:t>
            </a:r>
          </a:p>
          <a:p>
            <a:r>
              <a:rPr lang="en-US" sz="2500" dirty="0"/>
              <a:t>     Devries Park/</a:t>
            </a:r>
            <a:r>
              <a:rPr lang="en-US" sz="2500" dirty="0" err="1"/>
              <a:t>Pocantico</a:t>
            </a:r>
            <a:r>
              <a:rPr lang="en-US" sz="2500" dirty="0"/>
              <a:t> River </a:t>
            </a:r>
          </a:p>
          <a:p>
            <a:r>
              <a:rPr lang="en-US" sz="2500" dirty="0"/>
              <a:t>     Fremont Pond Restoration Project </a:t>
            </a:r>
          </a:p>
          <a:p>
            <a:r>
              <a:rPr lang="en-US" sz="2500" dirty="0"/>
              <a:t> </a:t>
            </a:r>
          </a:p>
          <a:p>
            <a:r>
              <a:rPr lang="en-US" sz="2500" b="1" dirty="0"/>
              <a:t>LOCAL DEVELOPMENT CORPORATION </a:t>
            </a:r>
          </a:p>
          <a:p>
            <a:r>
              <a:rPr lang="en-US" sz="2500" dirty="0"/>
              <a:t>     Viaduct Removal</a:t>
            </a:r>
          </a:p>
          <a:p>
            <a:r>
              <a:rPr lang="en-US" sz="2500" dirty="0"/>
              <a:t>     DPW Garage Design </a:t>
            </a:r>
          </a:p>
          <a:p>
            <a:r>
              <a:rPr lang="en-US" sz="25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417F-8E7F-47D7-8926-D8FF6D6C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457200"/>
            <a:ext cx="4155337" cy="79910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GRANTS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0A325D-B20B-4234-81DF-A8C38C716F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6364124" y="1658679"/>
            <a:ext cx="5211188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1164C-3C03-4FDA-8F1E-C87824D82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688" y="1371601"/>
            <a:ext cx="5651022" cy="5954231"/>
          </a:xfrm>
        </p:spPr>
        <p:txBody>
          <a:bodyPr>
            <a:normAutofit lnSpcReduction="10000"/>
          </a:bodyPr>
          <a:lstStyle/>
          <a:p>
            <a:r>
              <a:rPr lang="en-US" sz="1500" b="1" u="sng" dirty="0"/>
              <a:t>Economic Development</a:t>
            </a:r>
          </a:p>
          <a:p>
            <a:r>
              <a:rPr lang="en-US" sz="1500" dirty="0"/>
              <a:t>     Recently Completed</a:t>
            </a:r>
            <a:r>
              <a:rPr lang="en-US" sz="1500" b="1" dirty="0"/>
              <a:t> $160,000 </a:t>
            </a:r>
            <a:r>
              <a:rPr lang="en-US" sz="1500" dirty="0"/>
              <a:t>(Washington Irving themed circus)  </a:t>
            </a:r>
          </a:p>
          <a:p>
            <a:r>
              <a:rPr lang="en-US" sz="1500" dirty="0"/>
              <a:t>     Awarded/On-Going </a:t>
            </a:r>
            <a:r>
              <a:rPr lang="en-US" sz="1500" b="1" dirty="0"/>
              <a:t>$145,000 </a:t>
            </a:r>
            <a:r>
              <a:rPr lang="en-US" sz="1500" dirty="0"/>
              <a:t>(For Music Festival and Planning)  </a:t>
            </a:r>
          </a:p>
          <a:p>
            <a:r>
              <a:rPr lang="en-US" sz="1500" dirty="0"/>
              <a:t>     Pending -</a:t>
            </a:r>
            <a:r>
              <a:rPr lang="en-US" sz="1500" b="1" dirty="0"/>
              <a:t> $15,000,000 </a:t>
            </a:r>
            <a:r>
              <a:rPr lang="en-US" sz="1500" dirty="0"/>
              <a:t>(DRI, NY Forward, Restore New York)</a:t>
            </a:r>
          </a:p>
          <a:p>
            <a:r>
              <a:rPr lang="en-US" sz="1500" b="1" u="sng" dirty="0"/>
              <a:t>Connectivity </a:t>
            </a:r>
            <a:endParaRPr lang="en-US" sz="1500" dirty="0"/>
          </a:p>
          <a:p>
            <a:r>
              <a:rPr lang="en-US" sz="1500" dirty="0"/>
              <a:t>     Recently Completed - </a:t>
            </a:r>
            <a:r>
              <a:rPr lang="en-US" sz="1500" b="1" dirty="0"/>
              <a:t>$1,131,000 </a:t>
            </a:r>
            <a:r>
              <a:rPr lang="en-US" sz="1500" dirty="0"/>
              <a:t>(Beekman and Clinton Sidewalks)</a:t>
            </a:r>
          </a:p>
          <a:p>
            <a:r>
              <a:rPr lang="en-US" sz="1500" dirty="0"/>
              <a:t>     Awarded/On-Going -</a:t>
            </a:r>
            <a:r>
              <a:rPr lang="en-US" sz="1500" b="1" dirty="0"/>
              <a:t> $490,000 </a:t>
            </a:r>
            <a:r>
              <a:rPr lang="en-US" sz="1500" dirty="0"/>
              <a:t>(Sidewalks and Riverwalk Design) </a:t>
            </a:r>
          </a:p>
          <a:p>
            <a:r>
              <a:rPr lang="en-US" sz="1500" b="1" u="sng" dirty="0"/>
              <a:t>Parks and Open Space</a:t>
            </a:r>
            <a:endParaRPr lang="en-US" sz="1500" dirty="0"/>
          </a:p>
          <a:p>
            <a:r>
              <a:rPr lang="en-US" sz="1500" dirty="0"/>
              <a:t>     Awarded/On-Going - </a:t>
            </a:r>
            <a:r>
              <a:rPr lang="en-US" sz="1500" b="1" dirty="0"/>
              <a:t>$1,360,000 </a:t>
            </a:r>
            <a:r>
              <a:rPr lang="en-US" sz="1500" dirty="0"/>
              <a:t>(Devries, Skatepark, Plaza)  </a:t>
            </a:r>
          </a:p>
          <a:p>
            <a:r>
              <a:rPr lang="en-US" sz="1500" b="1" u="sng" dirty="0"/>
              <a:t>Water and Sewer </a:t>
            </a:r>
            <a:endParaRPr lang="en-US" sz="1500" dirty="0"/>
          </a:p>
          <a:p>
            <a:r>
              <a:rPr lang="en-US" sz="1500" dirty="0"/>
              <a:t>     Awarded/On-Going - </a:t>
            </a:r>
            <a:r>
              <a:rPr lang="en-US" sz="1500" b="1" dirty="0"/>
              <a:t>$1,651,166 </a:t>
            </a:r>
            <a:r>
              <a:rPr lang="en-US" sz="1500" dirty="0"/>
              <a:t>(Pipe Re-lining, Storm Water) </a:t>
            </a:r>
          </a:p>
          <a:p>
            <a:r>
              <a:rPr lang="en-US" sz="1500" b="1" u="sng" dirty="0"/>
              <a:t>Sustainability  </a:t>
            </a:r>
            <a:endParaRPr lang="en-US" sz="1500" dirty="0"/>
          </a:p>
          <a:p>
            <a:r>
              <a:rPr lang="en-US" sz="1500" b="1" dirty="0"/>
              <a:t>     A</a:t>
            </a:r>
            <a:r>
              <a:rPr lang="en-US" sz="1500" dirty="0"/>
              <a:t>warded/On-Going - </a:t>
            </a:r>
            <a:r>
              <a:rPr lang="en-US" sz="1500" b="1" dirty="0"/>
              <a:t>$443,141 </a:t>
            </a:r>
            <a:r>
              <a:rPr lang="en-US" sz="1500" dirty="0"/>
              <a:t>(Climate Smart, Fremont Pond)</a:t>
            </a:r>
          </a:p>
          <a:p>
            <a:r>
              <a:rPr lang="en-US" sz="1500" b="1" u="sng" dirty="0"/>
              <a:t>Local Development Corporation</a:t>
            </a:r>
            <a:endParaRPr lang="en-US" sz="1500" dirty="0"/>
          </a:p>
          <a:p>
            <a:r>
              <a:rPr lang="en-US" sz="1500" dirty="0"/>
              <a:t>     Awarded/On-Going </a:t>
            </a:r>
            <a:r>
              <a:rPr lang="en-US" sz="1500" b="1" dirty="0"/>
              <a:t>$5,580,000 </a:t>
            </a:r>
            <a:r>
              <a:rPr lang="en-US" sz="1500" dirty="0"/>
              <a:t>(Common and DPW Garage) </a:t>
            </a:r>
          </a:p>
          <a:p>
            <a:r>
              <a:rPr lang="en-US" sz="1500" b="1" dirty="0"/>
              <a:t> </a:t>
            </a:r>
            <a:endParaRPr lang="en-US" sz="1500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7DEE-6856-426A-BC66-7F5FACB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076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LOCAL LAWS AND POLICIES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B2638B-4052-4D2B-B6B3-E1B63AFB8E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289880" y="1371600"/>
            <a:ext cx="5211188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CF63D-1094-48CC-8481-FF060BC87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932" y="1717481"/>
            <a:ext cx="5211188" cy="5140519"/>
          </a:xfrm>
        </p:spPr>
        <p:txBody>
          <a:bodyPr>
            <a:normAutofit fontScale="85000" lnSpcReduction="20000"/>
          </a:bodyPr>
          <a:lstStyle/>
          <a:p>
            <a:r>
              <a:rPr lang="en-US" sz="2500" b="1" dirty="0"/>
              <a:t>LOCAL LAWS</a:t>
            </a:r>
            <a:endParaRPr lang="en-US" sz="2500" dirty="0"/>
          </a:p>
          <a:p>
            <a:r>
              <a:rPr lang="en-US" b="1" u="sng" dirty="0"/>
              <a:t>Tree Ordinance</a:t>
            </a:r>
            <a:r>
              <a:rPr lang="en-US" b="1" dirty="0"/>
              <a:t> </a:t>
            </a:r>
            <a:r>
              <a:rPr lang="en-US" dirty="0"/>
              <a:t>- The Village Board updated the tree code to improve    the Village’s tree management program.  </a:t>
            </a:r>
          </a:p>
          <a:p>
            <a:r>
              <a:rPr lang="en-US" b="1" u="sng" dirty="0"/>
              <a:t>Affordable Housing</a:t>
            </a:r>
            <a:r>
              <a:rPr lang="en-US" b="1" dirty="0"/>
              <a:t> </a:t>
            </a:r>
            <a:r>
              <a:rPr lang="en-US" dirty="0"/>
              <a:t>- The Village Board adopted an affordable housing policy for the 61 affordable units located at Edge-on-Hudson.  Most of the 61 units have been filled. </a:t>
            </a:r>
          </a:p>
          <a:p>
            <a:r>
              <a:rPr lang="en-US" b="1" u="sng" dirty="0"/>
              <a:t>Downtown Zoning Amendment</a:t>
            </a:r>
            <a:r>
              <a:rPr lang="en-US" b="1" dirty="0"/>
              <a:t> </a:t>
            </a:r>
            <a:r>
              <a:rPr lang="en-US" dirty="0"/>
              <a:t>- The Village Board amended downtown zoning.  </a:t>
            </a:r>
          </a:p>
          <a:p>
            <a:r>
              <a:rPr lang="en-US" sz="2500" b="1" dirty="0"/>
              <a:t>POLICIES</a:t>
            </a:r>
            <a:endParaRPr lang="en-US" sz="2500" dirty="0"/>
          </a:p>
          <a:p>
            <a:r>
              <a:rPr lang="en-US" b="1" u="sng" dirty="0"/>
              <a:t>Solar Energy</a:t>
            </a:r>
            <a:r>
              <a:rPr lang="en-US" b="1" dirty="0"/>
              <a:t> </a:t>
            </a:r>
            <a:r>
              <a:rPr lang="en-US" dirty="0"/>
              <a:t>- A sub-committee of the Village Board was formed to work on a solar energy initiative with the Elm St. lot and new DPW garage as potential solar </a:t>
            </a:r>
            <a:r>
              <a:rPr lang="en-US" dirty="0" err="1"/>
              <a:t>pVillage</a:t>
            </a:r>
            <a:r>
              <a:rPr lang="en-US" dirty="0"/>
              <a:t> Board was formed to identify crosswalks that are in need </a:t>
            </a:r>
            <a:r>
              <a:rPr lang="en-US" dirty="0" err="1"/>
              <a:t>ower</a:t>
            </a:r>
            <a:r>
              <a:rPr lang="en-US" dirty="0"/>
              <a:t> locations. </a:t>
            </a:r>
          </a:p>
          <a:p>
            <a:r>
              <a:rPr lang="en-US" b="1" u="sng" dirty="0"/>
              <a:t>Crosswalks</a:t>
            </a:r>
            <a:r>
              <a:rPr lang="en-US" dirty="0"/>
              <a:t> - A sub-committee of the upgrades with the goal of improving pedestrian safety. </a:t>
            </a:r>
          </a:p>
          <a:p>
            <a:r>
              <a:rPr lang="en-US" b="1" u="sng" dirty="0"/>
              <a:t>Traffic Mitigation</a:t>
            </a:r>
            <a:r>
              <a:rPr lang="en-US" b="1" dirty="0"/>
              <a:t> </a:t>
            </a:r>
            <a:r>
              <a:rPr lang="en-US" dirty="0"/>
              <a:t>– Traffic Calming devises were installed at various locations.   </a:t>
            </a:r>
          </a:p>
          <a:p>
            <a:r>
              <a:rPr lang="en-US" b="1" u="sng" dirty="0"/>
              <a:t>Edge Dedication</a:t>
            </a:r>
            <a:r>
              <a:rPr lang="en-US" b="1" dirty="0"/>
              <a:t> </a:t>
            </a:r>
            <a:r>
              <a:rPr lang="en-US" dirty="0"/>
              <a:t>- The Village Board considered accepting the dedication of parks, streets, sidewalks and utilities from Edge-on Hudson. </a:t>
            </a:r>
          </a:p>
          <a:p>
            <a:r>
              <a:rPr lang="en-US" b="1" u="sng" dirty="0"/>
              <a:t>One Pleasant Street</a:t>
            </a:r>
            <a:r>
              <a:rPr lang="en-US" b="1" dirty="0"/>
              <a:t> </a:t>
            </a:r>
            <a:r>
              <a:rPr lang="en-US" dirty="0"/>
              <a:t>- The Village purchased a home at One Pleasant Street for the purpose of widening Continental Street to create two-way traffic.      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5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9FCD-CF72-4987-B677-72CF93F8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271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COMMUNICATIONS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F063B-6452-4CE5-A765-EB7E7962E5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6096000" y="1319917"/>
            <a:ext cx="5414424" cy="43891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E9D3B-8C23-467E-8FE6-3344CB6F3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488559"/>
            <a:ext cx="4986855" cy="6294474"/>
          </a:xfrm>
        </p:spPr>
        <p:txBody>
          <a:bodyPr>
            <a:normAutofit/>
          </a:bodyPr>
          <a:lstStyle/>
          <a:p>
            <a:r>
              <a:rPr lang="en-US" b="1" u="sng" dirty="0"/>
              <a:t>Communications Director</a:t>
            </a:r>
            <a:r>
              <a:rPr lang="en-US" b="1" dirty="0"/>
              <a:t> </a:t>
            </a:r>
            <a:r>
              <a:rPr lang="en-US" dirty="0"/>
              <a:t>- The new communications director started in September enabling Village to better inform the public regarding Village business.  </a:t>
            </a:r>
          </a:p>
          <a:p>
            <a:endParaRPr lang="en-US" sz="800" dirty="0"/>
          </a:p>
          <a:p>
            <a:r>
              <a:rPr lang="en-US" b="1" u="sng" dirty="0"/>
              <a:t>Community Liaison</a:t>
            </a:r>
            <a:r>
              <a:rPr lang="en-US" b="1" dirty="0"/>
              <a:t> </a:t>
            </a:r>
            <a:r>
              <a:rPr lang="en-US" dirty="0"/>
              <a:t>– The Community Liaison has organized several outreach events and programs.  </a:t>
            </a:r>
          </a:p>
          <a:p>
            <a:endParaRPr lang="en-US" sz="800" b="1" u="sng" dirty="0"/>
          </a:p>
          <a:p>
            <a:r>
              <a:rPr lang="en-US" b="1" u="sng" dirty="0"/>
              <a:t>Website Upgrades</a:t>
            </a:r>
            <a:r>
              <a:rPr lang="en-US" b="1" dirty="0"/>
              <a:t> </a:t>
            </a:r>
            <a:r>
              <a:rPr lang="en-US" dirty="0"/>
              <a:t>- The Village has been working to improve its website in an effort to make it more user friendly.   </a:t>
            </a:r>
          </a:p>
          <a:p>
            <a:endParaRPr lang="en-US" sz="800" b="1" u="sng" dirty="0"/>
          </a:p>
          <a:p>
            <a:r>
              <a:rPr lang="en-US" b="1" u="sng" dirty="0"/>
              <a:t>Promotional Video</a:t>
            </a:r>
            <a:r>
              <a:rPr lang="en-US" b="1" dirty="0"/>
              <a:t> </a:t>
            </a:r>
            <a:r>
              <a:rPr lang="en-US" dirty="0"/>
              <a:t>- The Village Board engaged CGI Communications to create a promotional video for the Village. </a:t>
            </a:r>
          </a:p>
          <a:p>
            <a:endParaRPr lang="en-US" sz="800" b="1" u="sng" dirty="0"/>
          </a:p>
          <a:p>
            <a:r>
              <a:rPr lang="en-US" b="1" u="sng" dirty="0"/>
              <a:t>Tourism App</a:t>
            </a:r>
            <a:r>
              <a:rPr lang="en-US" b="1" dirty="0"/>
              <a:t> </a:t>
            </a:r>
            <a:r>
              <a:rPr lang="en-US" dirty="0"/>
              <a:t>- Sleepy Hollow, Tarrytown and Irvington received grant for a tourism app that provides virtual tours of popular destinations within the three villages.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6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16F4-3210-4D50-AB69-FF12878A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88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STAFFING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20DFB-E6C9-4FC3-9902-151B7DC94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8149"/>
            <a:ext cx="5069628" cy="487362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Assistant Building Inspector</a:t>
            </a:r>
            <a:r>
              <a:rPr lang="en-US" b="1" dirty="0"/>
              <a:t> </a:t>
            </a:r>
            <a:r>
              <a:rPr lang="en-US" dirty="0"/>
              <a:t>– An Assistant Building Inspector was hired to address the building department’s heavy workload  including Edge-on-Hudson  </a:t>
            </a:r>
          </a:p>
          <a:p>
            <a:r>
              <a:rPr lang="en-US" b="1" u="sng" dirty="0"/>
              <a:t>Tree Officer</a:t>
            </a:r>
            <a:r>
              <a:rPr lang="en-US" b="1" dirty="0"/>
              <a:t> - </a:t>
            </a:r>
            <a:r>
              <a:rPr lang="en-US" dirty="0"/>
              <a:t>The Village retained a certified arborist to review both private tree removal permits and public tree removal to improve the Village’s tree management program.  </a:t>
            </a:r>
          </a:p>
          <a:p>
            <a:r>
              <a:rPr lang="en-US" b="1" u="sng" dirty="0"/>
              <a:t>Deputy Treasurer</a:t>
            </a:r>
            <a:r>
              <a:rPr lang="en-US" b="1" dirty="0"/>
              <a:t> </a:t>
            </a:r>
            <a:r>
              <a:rPr lang="en-US" dirty="0"/>
              <a:t>- The Village hired a deputy treasurer to prepare for the large growth of the Village.   </a:t>
            </a:r>
          </a:p>
          <a:p>
            <a:r>
              <a:rPr lang="en-US" b="1" u="sng" dirty="0"/>
              <a:t>DPW/Parks</a:t>
            </a:r>
            <a:r>
              <a:rPr lang="en-US" b="1" dirty="0"/>
              <a:t> </a:t>
            </a:r>
            <a:r>
              <a:rPr lang="en-US" dirty="0"/>
              <a:t>- Additional staff was hired in both the Department of Public Works and Parks Department.  A new Assistant General Foreman Position was created and filled. </a:t>
            </a:r>
          </a:p>
          <a:p>
            <a:r>
              <a:rPr lang="en-US" b="1" u="sng" dirty="0"/>
              <a:t>Communications Director</a:t>
            </a:r>
            <a:r>
              <a:rPr lang="en-US" b="1" dirty="0"/>
              <a:t> </a:t>
            </a:r>
            <a:r>
              <a:rPr lang="en-US" dirty="0"/>
              <a:t>- The Village Board created a communications director position in an effort to improve transparency and to keep the public informed on Village business.</a:t>
            </a:r>
          </a:p>
          <a:p>
            <a:r>
              <a:rPr lang="en-US" b="1" u="sng" dirty="0"/>
              <a:t>Police</a:t>
            </a:r>
            <a:r>
              <a:rPr lang="en-US" b="1" dirty="0"/>
              <a:t> </a:t>
            </a:r>
            <a:r>
              <a:rPr lang="en-US" dirty="0"/>
              <a:t>– 4 new police officers came on the Board at the beginning of the year and the department saw changes to key positions.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D55B007-1206-403B-8077-9282690529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3173"/>
          <a:stretch>
            <a:fillRect/>
          </a:stretch>
        </p:blipFill>
        <p:spPr>
          <a:xfrm>
            <a:off x="6176260" y="1459850"/>
            <a:ext cx="5442796" cy="4297680"/>
          </a:xfrm>
        </p:spPr>
      </p:pic>
    </p:spTree>
    <p:extLst>
      <p:ext uri="{BB962C8B-B14F-4D97-AF65-F5344CB8AC3E}">
        <p14:creationId xmlns:p14="http://schemas.microsoft.com/office/powerpoint/2010/main" val="200230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630C-F008-491E-AA0A-D1A9F3AA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296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2512D-2E4B-4978-B5BB-814C253F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50095"/>
            <a:ext cx="4986854" cy="4675367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Climate Smart Task Force</a:t>
            </a:r>
            <a:r>
              <a:rPr lang="en-US" b="1" dirty="0"/>
              <a:t> </a:t>
            </a:r>
            <a:r>
              <a:rPr lang="en-US" dirty="0"/>
              <a:t>- The Village’s Climate Smart Task Force has been working hard to achieve goals established though the New York State Climate Smart Program. </a:t>
            </a:r>
          </a:p>
          <a:p>
            <a:r>
              <a:rPr lang="en-US" b="1" u="sng" dirty="0"/>
              <a:t>Food Scrap Program</a:t>
            </a:r>
            <a:r>
              <a:rPr lang="en-US" b="1" dirty="0"/>
              <a:t> </a:t>
            </a:r>
            <a:r>
              <a:rPr lang="en-US" dirty="0"/>
              <a:t>– One Climate Smart Task Force initiative is to establish a food scrap program.  Food scrap kits are available at various locations.  </a:t>
            </a:r>
          </a:p>
          <a:p>
            <a:r>
              <a:rPr lang="en-US" b="1" u="sng" dirty="0"/>
              <a:t>Heat Pumps</a:t>
            </a:r>
            <a:r>
              <a:rPr lang="en-US" b="1" dirty="0"/>
              <a:t> </a:t>
            </a:r>
            <a:r>
              <a:rPr lang="en-US" dirty="0"/>
              <a:t>- The Village participated in Sustainable Westchester’s heat pump program to promotes the reduction of greenhouse gas emissions and to save energy.    </a:t>
            </a:r>
          </a:p>
          <a:p>
            <a:r>
              <a:rPr lang="en-US" dirty="0"/>
              <a:t> </a:t>
            </a:r>
            <a:r>
              <a:rPr lang="en-US" b="1" u="sng" dirty="0"/>
              <a:t>Westchester Power</a:t>
            </a:r>
            <a:r>
              <a:rPr lang="en-US" b="1" dirty="0"/>
              <a:t> </a:t>
            </a:r>
            <a:r>
              <a:rPr lang="en-US" dirty="0"/>
              <a:t>- The Village renewed its participation in the Community Choice Aggregation (CCA) Program. </a:t>
            </a:r>
          </a:p>
          <a:p>
            <a:r>
              <a:rPr lang="en-US" dirty="0"/>
              <a:t> </a:t>
            </a:r>
            <a:r>
              <a:rPr lang="en-US" b="1" u="sng" dirty="0"/>
              <a:t>Public Space Council</a:t>
            </a:r>
            <a:r>
              <a:rPr lang="en-US" b="1" dirty="0"/>
              <a:t> </a:t>
            </a:r>
            <a:r>
              <a:rPr lang="en-US" dirty="0"/>
              <a:t>- The Public Space Council assists the Village in the design and maintenance of public spaces.  The group helped oversee the design of the new Riverwalk at Edge.     </a:t>
            </a:r>
          </a:p>
          <a:p>
            <a:r>
              <a:rPr lang="en-US" b="1" u="sng" dirty="0"/>
              <a:t>Tree Committee</a:t>
            </a:r>
            <a:r>
              <a:rPr lang="en-US" b="1" dirty="0"/>
              <a:t> </a:t>
            </a:r>
            <a:r>
              <a:rPr lang="en-US" dirty="0"/>
              <a:t>- An ad-hoc tree committee was formed to create a tree management program.  The committee has members from the Public Space Council, Planning Board and Tree Commission. </a:t>
            </a:r>
          </a:p>
          <a:p>
            <a:r>
              <a:rPr lang="en-US" b="1" u="sng" dirty="0"/>
              <a:t>Pollinator Gardens</a:t>
            </a:r>
            <a:r>
              <a:rPr lang="en-US" b="1" dirty="0"/>
              <a:t> </a:t>
            </a:r>
            <a:r>
              <a:rPr lang="en-US" dirty="0"/>
              <a:t>- Volunteers have planted several pollinator gardens throughout the Village.   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3087564-7BA7-4D48-AF9E-101C6CDF34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6524778" y="771113"/>
            <a:ext cx="4259908" cy="5394960"/>
          </a:xfrm>
        </p:spPr>
      </p:pic>
    </p:spTree>
    <p:extLst>
      <p:ext uri="{BB962C8B-B14F-4D97-AF65-F5344CB8AC3E}">
        <p14:creationId xmlns:p14="http://schemas.microsoft.com/office/powerpoint/2010/main" val="14670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C842-E645-4CF9-B632-D3FABBB2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0911"/>
          </a:xfrm>
        </p:spPr>
        <p:txBody>
          <a:bodyPr/>
          <a:lstStyle/>
          <a:p>
            <a:r>
              <a:rPr lang="en-US" b="1" dirty="0"/>
              <a:t>EVENTS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292B5-5099-4AC3-8259-C765B7ED9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2796"/>
            <a:ext cx="4285105" cy="6237706"/>
          </a:xfrm>
        </p:spPr>
        <p:txBody>
          <a:bodyPr>
            <a:normAutofit/>
          </a:bodyPr>
          <a:lstStyle/>
          <a:p>
            <a:r>
              <a:rPr lang="en-US" b="1" u="sng" dirty="0"/>
              <a:t>MARCH</a:t>
            </a:r>
            <a:r>
              <a:rPr lang="en-US" b="1" dirty="0"/>
              <a:t> </a:t>
            </a:r>
            <a:r>
              <a:rPr lang="en-US" dirty="0"/>
              <a:t>- St Patrick’s Parade, Half Marathon</a:t>
            </a:r>
          </a:p>
          <a:p>
            <a:r>
              <a:rPr lang="en-US" b="1" u="sng" dirty="0"/>
              <a:t>MAY </a:t>
            </a:r>
            <a:r>
              <a:rPr lang="en-US" dirty="0"/>
              <a:t>- Memorial Day Parade  </a:t>
            </a:r>
          </a:p>
          <a:p>
            <a:r>
              <a:rPr lang="en-US" b="1" u="sng" dirty="0"/>
              <a:t>JUNE</a:t>
            </a:r>
            <a:r>
              <a:rPr lang="en-US" b="1" dirty="0"/>
              <a:t> </a:t>
            </a:r>
            <a:r>
              <a:rPr lang="en-US" dirty="0"/>
              <a:t>- Sleepy Hollow Sprint Triathlon</a:t>
            </a:r>
          </a:p>
          <a:p>
            <a:r>
              <a:rPr lang="en-US" b="1" u="sng" dirty="0"/>
              <a:t>JULY</a:t>
            </a:r>
            <a:r>
              <a:rPr lang="en-US" b="1" dirty="0"/>
              <a:t> </a:t>
            </a:r>
            <a:r>
              <a:rPr lang="en-US" dirty="0"/>
              <a:t>- Fourth of July Fireworks</a:t>
            </a:r>
          </a:p>
          <a:p>
            <a:r>
              <a:rPr lang="en-US" b="1" u="sng" dirty="0"/>
              <a:t>AUGUST</a:t>
            </a:r>
            <a:r>
              <a:rPr lang="en-US" dirty="0"/>
              <a:t> - Ecuadorian Festival</a:t>
            </a:r>
          </a:p>
          <a:p>
            <a:r>
              <a:rPr lang="en-US" b="1" u="sng" dirty="0"/>
              <a:t>SEPTEMBER</a:t>
            </a:r>
            <a:r>
              <a:rPr lang="en-US" dirty="0"/>
              <a:t> - </a:t>
            </a:r>
            <a:r>
              <a:rPr lang="en-US" dirty="0" err="1"/>
              <a:t>Doylefest</a:t>
            </a:r>
            <a:r>
              <a:rPr lang="en-US" dirty="0"/>
              <a:t>, Cultural Festival, Oktoberfest, The Legend Circus</a:t>
            </a:r>
          </a:p>
          <a:p>
            <a:r>
              <a:rPr lang="en-US" b="1" u="sng" dirty="0"/>
              <a:t>OCTOBER</a:t>
            </a:r>
            <a:r>
              <a:rPr lang="en-US" b="1" dirty="0"/>
              <a:t> - </a:t>
            </a:r>
            <a:r>
              <a:rPr lang="en-US" dirty="0"/>
              <a:t>Emergency Services Day, Street Fair, Film Festival, Glass Pumpkins, SUP Witches, 10k Run, Hayride and Block Party.</a:t>
            </a:r>
          </a:p>
          <a:p>
            <a:r>
              <a:rPr lang="en-US" b="1" u="sng" dirty="0"/>
              <a:t>DECEMBER</a:t>
            </a:r>
            <a:r>
              <a:rPr lang="en-US" dirty="0"/>
              <a:t> - Tree Lighting, Winter Stroll </a:t>
            </a:r>
          </a:p>
          <a:p>
            <a:r>
              <a:rPr lang="en-US" dirty="0"/>
              <a:t>Additional events have been organized by the Recreation Department, Community Liaison, Fire Department and the PBA,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365AB2B-DCD2-48A6-9B1D-5CEDC50157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562004" y="1288111"/>
            <a:ext cx="5790208" cy="4572000"/>
          </a:xfrm>
        </p:spPr>
      </p:pic>
    </p:spTree>
    <p:extLst>
      <p:ext uri="{BB962C8B-B14F-4D97-AF65-F5344CB8AC3E}">
        <p14:creationId xmlns:p14="http://schemas.microsoft.com/office/powerpoint/2010/main" val="302463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2A3E-A0D0-49B9-BDFD-1028C691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296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PARKS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5D3FF58-BBE5-4187-8381-F5E99E0D8D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406471" y="1143000"/>
            <a:ext cx="5790208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D9B75-EA83-4F45-8783-77570D0FE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2865"/>
            <a:ext cx="3932237" cy="5007935"/>
          </a:xfrm>
        </p:spPr>
        <p:txBody>
          <a:bodyPr>
            <a:normAutofit/>
          </a:bodyPr>
          <a:lstStyle/>
          <a:p>
            <a:endParaRPr lang="en-US" u="sng" dirty="0"/>
          </a:p>
          <a:p>
            <a:r>
              <a:rPr lang="en-US" b="1" u="sng" dirty="0"/>
              <a:t>New Riverwalk </a:t>
            </a:r>
            <a:r>
              <a:rPr lang="en-US" dirty="0"/>
              <a:t>- Formally dedicated to the Village  on October 31.  </a:t>
            </a:r>
          </a:p>
          <a:p>
            <a:r>
              <a:rPr lang="en-US" b="1" u="sng" dirty="0"/>
              <a:t>Sykes Park - </a:t>
            </a:r>
            <a:r>
              <a:rPr lang="en-US" dirty="0"/>
              <a:t>New playground and resurfacing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b="1" u="sng" dirty="0"/>
              <a:t>Devries Park </a:t>
            </a:r>
            <a:r>
              <a:rPr lang="en-US" b="1" dirty="0"/>
              <a:t>- </a:t>
            </a:r>
            <a:r>
              <a:rPr lang="en-US" dirty="0"/>
              <a:t>Platform Tennis Courts Heating System   </a:t>
            </a:r>
          </a:p>
          <a:p>
            <a:r>
              <a:rPr lang="en-US" b="1" u="sng" dirty="0"/>
              <a:t>Kingsland Point Park </a:t>
            </a:r>
            <a:r>
              <a:rPr lang="en-US" dirty="0"/>
              <a:t>- New outdoor fitness equipment   </a:t>
            </a:r>
          </a:p>
          <a:p>
            <a:r>
              <a:rPr lang="en-US" b="1" u="sng" dirty="0"/>
              <a:t>Barnhardt Park</a:t>
            </a:r>
            <a:r>
              <a:rPr lang="en-US" b="1" dirty="0"/>
              <a:t> </a:t>
            </a:r>
            <a:r>
              <a:rPr lang="en-US" dirty="0"/>
              <a:t>- Spray Ground Resurfacing and Basketball Court Resurfacing</a:t>
            </a:r>
            <a:r>
              <a:rPr lang="en-US" u="sng" dirty="0"/>
              <a:t>  </a:t>
            </a:r>
            <a:endParaRPr lang="en-US" dirty="0"/>
          </a:p>
          <a:p>
            <a:r>
              <a:rPr lang="en-US" b="1" u="sng" dirty="0"/>
              <a:t>Horan’s Landing </a:t>
            </a:r>
            <a:r>
              <a:rPr lang="en-US" dirty="0"/>
              <a:t>- Kayak Rack and Gold Start Mother’s Statue at Horan’s Landing </a:t>
            </a:r>
          </a:p>
          <a:p>
            <a:r>
              <a:rPr lang="en-US" b="1" u="sng" dirty="0" err="1"/>
              <a:t>Margotta</a:t>
            </a:r>
            <a:r>
              <a:rPr lang="en-US" b="1" u="sng" dirty="0"/>
              <a:t> Courts </a:t>
            </a:r>
            <a:r>
              <a:rPr lang="en-US" dirty="0"/>
              <a:t>- Basketball Court Resurfacing </a:t>
            </a:r>
          </a:p>
          <a:p>
            <a:r>
              <a:rPr lang="en-US" b="1" u="sng" dirty="0"/>
              <a:t>Douglas Park </a:t>
            </a:r>
            <a:r>
              <a:rPr lang="en-US" dirty="0"/>
              <a:t>- New Playground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6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1036</Words>
  <Application>Microsoft Office PowerPoint</Application>
  <PresentationFormat>Widescreen</PresentationFormat>
  <Paragraphs>109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VILLAGE ADMINISTRATOR’S END-OF-YEAR REPORT</vt:lpstr>
      <vt:lpstr>PROJECTS</vt:lpstr>
      <vt:lpstr>GRANTS</vt:lpstr>
      <vt:lpstr>LOCAL LAWS AND POLICIES</vt:lpstr>
      <vt:lpstr>COMMUNICATIONS</vt:lpstr>
      <vt:lpstr>STAFFING </vt:lpstr>
      <vt:lpstr>ENVIRONMENT</vt:lpstr>
      <vt:lpstr>EVENTS </vt:lpstr>
      <vt:lpstr>PARKS </vt:lpstr>
      <vt:lpstr>OTHER </vt:lpstr>
      <vt:lpstr>HAPPY HOLIDAYS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ADMINISTRATOR’S END-OF-YEAR REPORT</dc:title>
  <dc:creator>Anthony P. Giaccio</dc:creator>
  <cp:lastModifiedBy>Paula Mccarthy</cp:lastModifiedBy>
  <cp:revision>58</cp:revision>
  <cp:lastPrinted>2022-12-20T16:42:53Z</cp:lastPrinted>
  <dcterms:created xsi:type="dcterms:W3CDTF">2022-12-13T14:55:12Z</dcterms:created>
  <dcterms:modified xsi:type="dcterms:W3CDTF">2022-12-20T16:45:49Z</dcterms:modified>
</cp:coreProperties>
</file>